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entury Gothic Paneuropean" panose="020B0604020202020204" charset="0"/>
      <p:regular r:id="rId19"/>
    </p:embeddedFont>
    <p:embeddedFont>
      <p:font typeface="Century Gothic Paneuropean Bold" panose="020B0604020202020204" charset="0"/>
      <p:regular r:id="rId20"/>
    </p:embeddedFont>
    <p:embeddedFont>
      <p:font typeface="Open Sans" panose="020B0606030504020204" pitchFamily="34" charset="0"/>
      <p:regular r:id="rId21"/>
    </p:embeddedFont>
    <p:embeddedFont>
      <p:font typeface="Open Sa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549" autoAdjust="0"/>
  </p:normalViewPr>
  <p:slideViewPr>
    <p:cSldViewPr>
      <p:cViewPr varScale="1">
        <p:scale>
          <a:sx n="51" d="100"/>
          <a:sy n="51" d="100"/>
        </p:scale>
        <p:origin x="89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3843"/>
            <a:ext cx="18288000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28700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3085173"/>
            <a:ext cx="103212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021649" y="4422415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55826" y="383897"/>
            <a:ext cx="13776348" cy="95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3"/>
              </a:lnSpc>
              <a:spcBef>
                <a:spcPct val="0"/>
              </a:spcBef>
            </a:pPr>
            <a:r>
              <a:rPr lang="en-US" sz="56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PONJESLY COLLEGE OF ENGINEERING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8746" y="1703947"/>
            <a:ext cx="15813931" cy="224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5"/>
              </a:lnSpc>
              <a:spcBef>
                <a:spcPct val="0"/>
              </a:spcBef>
            </a:pPr>
            <a:r>
              <a:rPr lang="en-US" sz="646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AI-POWERED INTERACTIVE LEARNING AND INTERVIEW PREP PLATFORM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9057" y="6641804"/>
            <a:ext cx="5601054" cy="289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8"/>
              </a:lnSpc>
              <a:spcBef>
                <a:spcPct val="0"/>
              </a:spcBef>
            </a:pP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SHERJIN A G</a:t>
            </a:r>
          </a:p>
          <a:p>
            <a:pPr algn="l">
              <a:lnSpc>
                <a:spcPts val="5788"/>
              </a:lnSpc>
              <a:spcBef>
                <a:spcPct val="0"/>
              </a:spcBef>
            </a:pP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SHREJU REMUS B</a:t>
            </a:r>
          </a:p>
          <a:p>
            <a:pPr algn="l">
              <a:lnSpc>
                <a:spcPts val="5788"/>
              </a:lnSpc>
              <a:spcBef>
                <a:spcPct val="0"/>
              </a:spcBef>
            </a:pP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THARUN M S</a:t>
            </a:r>
          </a:p>
          <a:p>
            <a:pPr algn="l">
              <a:lnSpc>
                <a:spcPts val="5788"/>
              </a:lnSpc>
              <a:spcBef>
                <a:spcPct val="0"/>
              </a:spcBef>
            </a:pPr>
            <a:r>
              <a:rPr lang="en-US" sz="413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JEBIN 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1702" y="5685014"/>
            <a:ext cx="4525923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MEMBERS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3843"/>
            <a:ext cx="18288000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28700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3085173"/>
            <a:ext cx="103212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2"/>
            <a:ext cx="1080715" cy="1967015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156693" y="4188060"/>
            <a:ext cx="8791130" cy="4109730"/>
          </a:xfrm>
          <a:custGeom>
            <a:avLst/>
            <a:gdLst/>
            <a:ahLst/>
            <a:cxnLst/>
            <a:rect l="l" t="t" r="r" b="b"/>
            <a:pathLst>
              <a:path w="8791130" h="4109730">
                <a:moveTo>
                  <a:pt x="0" y="0"/>
                </a:moveTo>
                <a:lnTo>
                  <a:pt x="8791129" y="0"/>
                </a:lnTo>
                <a:lnTo>
                  <a:pt x="8791129" y="4109731"/>
                </a:lnTo>
                <a:lnTo>
                  <a:pt x="0" y="4109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20" b="-152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77438" y="383897"/>
            <a:ext cx="14199113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GAMIFIED LEARNING MODULE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95730" y="2211098"/>
            <a:ext cx="7143475" cy="112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321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🎮Mini-games like 2048 and Tetris refresh the mind and boost focus.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9953" y="2211098"/>
            <a:ext cx="7115085" cy="168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2"/>
              </a:lnSpc>
              <a:spcBef>
                <a:spcPct val="0"/>
              </a:spcBef>
            </a:pPr>
            <a:r>
              <a:rPr lang="en-US" sz="3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🎮 Learn core CS topics like Java, Python, OS, DBMS, and Networks with interactive games.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4404" y="6598404"/>
            <a:ext cx="6550810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🎮Timed quizzes test knowledge with instant feedback for better retention.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9953" y="4670897"/>
            <a:ext cx="6725262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🎮Progress through levels with quizzes after each topic to reinforce learning.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591" y="9803843"/>
            <a:ext cx="18336592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28700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8591" y="3085173"/>
            <a:ext cx="1080715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841564" y="1861487"/>
            <a:ext cx="8115300" cy="4153364"/>
          </a:xfrm>
          <a:custGeom>
            <a:avLst/>
            <a:gdLst/>
            <a:ahLst/>
            <a:cxnLst/>
            <a:rect l="l" t="t" r="r" b="b"/>
            <a:pathLst>
              <a:path w="8115300" h="4153364">
                <a:moveTo>
                  <a:pt x="0" y="0"/>
                </a:moveTo>
                <a:lnTo>
                  <a:pt x="8115300" y="0"/>
                </a:lnTo>
                <a:lnTo>
                  <a:pt x="8115300" y="4153363"/>
                </a:lnTo>
                <a:lnTo>
                  <a:pt x="0" y="4153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055" r="-27419" b="-4369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57487" y="383897"/>
            <a:ext cx="853717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AI-POWERED INTERVIEWER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02149" y="6510150"/>
            <a:ext cx="6439227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321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🎤User responds via voice input, enabling interactive practice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33089" y="1999332"/>
            <a:ext cx="6485854" cy="111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2"/>
              </a:lnSpc>
              <a:spcBef>
                <a:spcPct val="0"/>
              </a:spcBef>
            </a:pPr>
            <a:r>
              <a:rPr lang="en-US" sz="3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🎤TinyLlama model generates interview questions dynamically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1564" y="6795900"/>
            <a:ext cx="7574943" cy="112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🎤System processes answers and moves to the next question seamlessly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02149" y="4315463"/>
            <a:ext cx="6216793" cy="112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🎤Frontend uses gTTS to convert questions into speech 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592" y="9803843"/>
            <a:ext cx="18388605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8071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8591" y="3085173"/>
            <a:ext cx="1080715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6242"/>
            <a:ext cx="1080715" cy="2063255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082325" y="4048856"/>
            <a:ext cx="7636618" cy="5209444"/>
          </a:xfrm>
          <a:custGeom>
            <a:avLst/>
            <a:gdLst/>
            <a:ahLst/>
            <a:cxnLst/>
            <a:rect l="l" t="t" r="r" b="b"/>
            <a:pathLst>
              <a:path w="7636618" h="5209444">
                <a:moveTo>
                  <a:pt x="0" y="0"/>
                </a:moveTo>
                <a:lnTo>
                  <a:pt x="7636618" y="0"/>
                </a:lnTo>
                <a:lnTo>
                  <a:pt x="7636618" y="5209444"/>
                </a:lnTo>
                <a:lnTo>
                  <a:pt x="0" y="5209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921" r="-1956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77438" y="383897"/>
            <a:ext cx="14199113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APTITUDE &amp; PROBLEM SOLVING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95730" y="2211098"/>
            <a:ext cx="7143475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321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🧠Interactive problem-solving sessions covering arrays, trees, graphs, and recursion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9953" y="2211098"/>
            <a:ext cx="7115085" cy="168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2"/>
              </a:lnSpc>
              <a:spcBef>
                <a:spcPct val="0"/>
              </a:spcBef>
            </a:pPr>
            <a:r>
              <a:rPr lang="en-US" sz="3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🧠Timed aptitude quizzes with easy to hard levels to build reasoning skills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4404" y="6598404"/>
            <a:ext cx="6550810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🧠Progress tracking to help users master data structures and algorithms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9953" y="4670897"/>
            <a:ext cx="6725262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🧠Detailed explanations and code examples for 400+ LeetCode-style problems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0"/>
            <a:ext cx="1080715" cy="1967013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3843"/>
            <a:ext cx="18288000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8071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3085173"/>
            <a:ext cx="103212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23039" y="1967015"/>
            <a:ext cx="8928524" cy="4104370"/>
          </a:xfrm>
          <a:custGeom>
            <a:avLst/>
            <a:gdLst/>
            <a:ahLst/>
            <a:cxnLst/>
            <a:rect l="l" t="t" r="r" b="b"/>
            <a:pathLst>
              <a:path w="8928524" h="4104370">
                <a:moveTo>
                  <a:pt x="0" y="0"/>
                </a:moveTo>
                <a:lnTo>
                  <a:pt x="8928524" y="0"/>
                </a:lnTo>
                <a:lnTo>
                  <a:pt x="8928524" y="4104369"/>
                </a:lnTo>
                <a:lnTo>
                  <a:pt x="0" y="4104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93" b="-139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32426" y="254078"/>
            <a:ext cx="13926607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AI-POWERED GROUP DISCUSSIONS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85459" y="6491100"/>
            <a:ext cx="5133484" cy="227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321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🗣️Frontend uses gTTS to speak AI responses and listens to user replies via voice input.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85459" y="1650443"/>
            <a:ext cx="5362720" cy="1699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2"/>
              </a:lnSpc>
              <a:spcBef>
                <a:spcPct val="0"/>
              </a:spcBef>
            </a:pPr>
            <a:r>
              <a:rPr lang="en-US" sz="3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🗣️Simulates real group discussion scenarios using AI-driven participants.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9236" y="6491100"/>
            <a:ext cx="8479110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🗣️Turn-based interaction ensures balanced speaking opportunities and evaluates communication quality.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85459" y="4315463"/>
            <a:ext cx="5133484" cy="284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🗣️TinyLlama generates discussion questions and topics dynamically.</a:t>
            </a:r>
          </a:p>
          <a:p>
            <a:pPr algn="l">
              <a:lnSpc>
                <a:spcPts val="4507"/>
              </a:lnSpc>
            </a:pPr>
            <a:endParaRPr lang="en-US" sz="321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4507"/>
              </a:lnSpc>
              <a:spcBef>
                <a:spcPct val="0"/>
              </a:spcBef>
            </a:pPr>
            <a:endParaRPr lang="en-US" sz="321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8712"/>
            <a:ext cx="1080715" cy="1958301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3843"/>
            <a:ext cx="18340014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8071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8591" y="3085173"/>
            <a:ext cx="1080715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8712"/>
            <a:ext cx="1080715" cy="1958302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77844" y="383897"/>
            <a:ext cx="14509604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ROADMAP, NOTES &amp; DISCUSSIONS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2847" y="4270004"/>
            <a:ext cx="7574943" cy="112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321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📝 Notes include Java, Python, OS, DBMS, CN, and DSA summaries.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95767" y="1900340"/>
            <a:ext cx="7191205" cy="1699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2"/>
              </a:lnSpc>
              <a:spcBef>
                <a:spcPct val="0"/>
              </a:spcBef>
            </a:pPr>
            <a:r>
              <a:rPr lang="en-US" sz="3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📝12-week structured learning roadmap covering core domains in Computer Science.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95767" y="4270004"/>
            <a:ext cx="6681523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📝Quick, easy-to-understand </a:t>
            </a:r>
          </a:p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handwritten and typed notes on key CS topics.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2847" y="1900340"/>
            <a:ext cx="6896096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📝Practice assignments provided after each module to reinforce concepts.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95767" y="6569466"/>
            <a:ext cx="6897253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📝 Integrateddiscussion hub for peer-to-peer Q&amp;A and topic clarification.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22847" y="6713506"/>
            <a:ext cx="6389610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📝Users can ask and answer    questions,boosting collaborative learning.</a:t>
            </a: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30550"/>
              <a:ext cx="284633" cy="548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591" y="9803843"/>
            <a:ext cx="18388606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8071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8591" y="3085173"/>
            <a:ext cx="1080715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119314" y="1717118"/>
            <a:ext cx="8928524" cy="4104370"/>
          </a:xfrm>
          <a:custGeom>
            <a:avLst/>
            <a:gdLst/>
            <a:ahLst/>
            <a:cxnLst/>
            <a:rect l="l" t="t" r="r" b="b"/>
            <a:pathLst>
              <a:path w="8928524" h="4104370">
                <a:moveTo>
                  <a:pt x="0" y="0"/>
                </a:moveTo>
                <a:lnTo>
                  <a:pt x="8928524" y="0"/>
                </a:lnTo>
                <a:lnTo>
                  <a:pt x="8928524" y="4104370"/>
                </a:lnTo>
                <a:lnTo>
                  <a:pt x="0" y="4104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9" b="-42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57487" y="383897"/>
            <a:ext cx="853717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AI-POWERED CHATBOT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00288" y="6958362"/>
            <a:ext cx="5370599" cy="227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321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🤖Responds contextually using course material, past interactions, and user level.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00288" y="1650443"/>
            <a:ext cx="5370599" cy="227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2"/>
              </a:lnSpc>
              <a:spcBef>
                <a:spcPct val="0"/>
              </a:spcBef>
            </a:pPr>
            <a:r>
              <a:rPr lang="en-US" sz="3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🤖Uses TinyLLaMA to understand and generate intelligent responses to student queries.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19314" y="7244112"/>
            <a:ext cx="8026885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🤖Offers personalized suggestions for videos, quizzes, and next steps in learning.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00288" y="4315463"/>
            <a:ext cx="5370599" cy="227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🤖Integrated on the frontend via text chat for course-related help and doubt-solving.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3843"/>
            <a:ext cx="18288000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8071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3085173"/>
            <a:ext cx="103212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77844" y="383897"/>
            <a:ext cx="14509604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CONCLUSION &amp; FUTURE SCOPE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2847" y="4270004"/>
            <a:ext cx="7574943" cy="112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321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🚀 Improve personalized recommendations using AI.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95767" y="1900340"/>
            <a:ext cx="7191205" cy="112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2"/>
              </a:lnSpc>
              <a:spcBef>
                <a:spcPct val="0"/>
              </a:spcBef>
            </a:pPr>
            <a:r>
              <a:rPr lang="en-US" sz="3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🚀Launch mobile version for Android &amp; iOS to expand accessibility.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95767" y="4270004"/>
            <a:ext cx="6681523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🚀Add learning analytics to monitor student progress in depth.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2847" y="1900340"/>
            <a:ext cx="6896096" cy="112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🚀Integrate multilingual support for regional language users.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95767" y="6569466"/>
            <a:ext cx="6897253" cy="112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🚀Upgrade to advanced TinyLLaMA models for better interaction.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22847" y="6713506"/>
            <a:ext cx="6389610" cy="112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🚀 Add real-time placement preparation modules and alerts.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0481" y="4013348"/>
            <a:ext cx="12387037" cy="203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11886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803843"/>
            <a:ext cx="18288000" cy="48315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108071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8591" y="3085173"/>
            <a:ext cx="1080715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3843"/>
            <a:ext cx="18288000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28700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3085173"/>
            <a:ext cx="103212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32239" y="3085173"/>
            <a:ext cx="6968369" cy="5941871"/>
          </a:xfrm>
          <a:custGeom>
            <a:avLst/>
            <a:gdLst/>
            <a:ahLst/>
            <a:cxnLst/>
            <a:rect l="l" t="t" r="r" b="b"/>
            <a:pathLst>
              <a:path w="6968369" h="5941871">
                <a:moveTo>
                  <a:pt x="0" y="0"/>
                </a:moveTo>
                <a:lnTo>
                  <a:pt x="6968369" y="0"/>
                </a:lnTo>
                <a:lnTo>
                  <a:pt x="6968369" y="5941871"/>
                </a:lnTo>
                <a:lnTo>
                  <a:pt x="0" y="5941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331" r="-1157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689974" y="763158"/>
            <a:ext cx="7500104" cy="92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STATEMENT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0786" y="2953268"/>
            <a:ext cx="8518335" cy="607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0" lvl="1" indent="-388615" algn="ctr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Lack of unified platforms that blend learning, practice, and preparation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Traditional interview prep lacks interactivity and AI guidance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Students struggle to stay motivated and track progress effectively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Need for gamified, engaging learning with structured career paths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35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383" y="2684906"/>
            <a:ext cx="15228559" cy="635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395" lvl="1" indent="-328198" algn="l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Develop an AI-powered interactive platform for learning core computer science concepts and programming languages like Java and Python through gamified modules.</a:t>
            </a:r>
          </a:p>
          <a:p>
            <a:pPr marL="656395" lvl="1" indent="-328198" algn="l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Provide comprehensive interview preparation including AI-driven group discussions, mock interviews, aptitude teaching, and customizable quizzes.</a:t>
            </a:r>
          </a:p>
          <a:p>
            <a:pPr marL="656395" lvl="1" indent="-328198" algn="l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Enhance problem-solving skills with a structured approach covering 400+ data structures and algorithms problems with detailed solutions.</a:t>
            </a:r>
          </a:p>
          <a:p>
            <a:pPr marL="656395" lvl="1" indent="-328198" algn="l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Offer a 12-week career roadmap across five key CS fields featuring curated videos, assignments, and projects for progressive learning.</a:t>
            </a:r>
          </a:p>
          <a:p>
            <a:pPr marL="656395" lvl="1" indent="-328198" algn="l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Build a collaborative community with discussion forums, leaderboards, and an AI chatbot for personalized support and engagement.</a:t>
            </a:r>
          </a:p>
          <a:p>
            <a:pPr algn="l">
              <a:lnSpc>
                <a:spcPts val="4116"/>
              </a:lnSpc>
            </a:pPr>
            <a:endParaRPr lang="en-US" sz="304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659182"/>
            <a:ext cx="18288000" cy="966578"/>
            <a:chOff x="0" y="-38100"/>
            <a:chExt cx="5095428" cy="2545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127251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1028700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3085173"/>
            <a:ext cx="103212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290483" y="923925"/>
            <a:ext cx="7116604" cy="92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PROJECT OBJECTIVES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4210" y="923925"/>
            <a:ext cx="13419579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ADVANTAGES AND APPLICATIONS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23597" y="3037548"/>
            <a:ext cx="12130193" cy="311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✅ Personalized learning experience powered by AI for better knowledge retention.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✅ Gamification and interactive modules increase engagement and motivation.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✅ Comprehensive interview prep covering aptitude, technical skills, and real-time AI-driven feedback.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✅ Community features foster collaboration and healthy competition.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9803843"/>
            <a:ext cx="18288000" cy="48315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1028700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3085173"/>
            <a:ext cx="103212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69057" y="2140013"/>
            <a:ext cx="3481864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8818" y="6325824"/>
            <a:ext cx="3612781" cy="68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APPLICATION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3597" y="7221811"/>
            <a:ext cx="12130193" cy="222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🎯Helps job seekers prepare for technical and aptitude interviews confidently.</a:t>
            </a:r>
          </a:p>
          <a:p>
            <a:pPr algn="l">
              <a:lnSpc>
                <a:spcPts val="3556"/>
              </a:lnSpc>
            </a:pPr>
            <a:r>
              <a:rPr lang="en-US" sz="254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🎯Enables continuous skill improvement through practice problems and quizzes.</a:t>
            </a:r>
          </a:p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🎯Used by students for effective learning of programming and CS fundamentals.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470" y="3821287"/>
            <a:ext cx="3985975" cy="398597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803843"/>
            <a:ext cx="18364200" cy="48315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299" y="3085173"/>
            <a:ext cx="1013141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59" y="3085173"/>
            <a:ext cx="1016565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806736" y="1967015"/>
            <a:ext cx="5912207" cy="7000515"/>
          </a:xfrm>
          <a:custGeom>
            <a:avLst/>
            <a:gdLst/>
            <a:ahLst/>
            <a:cxnLst/>
            <a:rect l="l" t="t" r="r" b="b"/>
            <a:pathLst>
              <a:path w="5912207" h="7000515">
                <a:moveTo>
                  <a:pt x="0" y="0"/>
                </a:moveTo>
                <a:lnTo>
                  <a:pt x="5912207" y="0"/>
                </a:lnTo>
                <a:lnTo>
                  <a:pt x="5912207" y="7000515"/>
                </a:lnTo>
                <a:lnTo>
                  <a:pt x="0" y="7000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369" b="-1154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75532" y="516255"/>
            <a:ext cx="11536936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CORE MODULES &amp; INTERACTIONS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9057" y="1771564"/>
            <a:ext cx="8784626" cy="763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3114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🔍Get profile access, and tailored learning recommendations.</a:t>
            </a:r>
          </a:p>
          <a:p>
            <a:pPr algn="l">
              <a:lnSpc>
                <a:spcPts val="4359"/>
              </a:lnSpc>
            </a:pPr>
            <a:r>
              <a:rPr lang="en-US" sz="3114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🔍Learn Java,and DBMS through interactive quizzes, cards, and streaks.</a:t>
            </a:r>
          </a:p>
          <a:p>
            <a:pPr algn="l">
              <a:lnSpc>
                <a:spcPts val="4359"/>
              </a:lnSpc>
            </a:pPr>
            <a:r>
              <a:rPr lang="en-US" sz="3114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🔍Practice with an AI interviewer, join group discussions.</a:t>
            </a:r>
          </a:p>
          <a:p>
            <a:pPr algn="l">
              <a:lnSpc>
                <a:spcPts val="4359"/>
              </a:lnSpc>
            </a:pPr>
            <a:r>
              <a:rPr lang="en-US" sz="3114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🔍Attempt 30-minute quizzes by difficulty and solve 400+ DSA problems with explanations.</a:t>
            </a:r>
          </a:p>
          <a:p>
            <a:pPr algn="l">
              <a:lnSpc>
                <a:spcPts val="4359"/>
              </a:lnSpc>
            </a:pPr>
            <a:r>
              <a:rPr lang="en-US" sz="3114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🔍Explore 12-week learning paths in AI, Web Dev, App Dev, Data Science, and Cybersecurity.</a:t>
            </a:r>
          </a:p>
          <a:p>
            <a:pPr algn="l">
              <a:lnSpc>
                <a:spcPts val="4359"/>
              </a:lnSpc>
            </a:pPr>
            <a:r>
              <a:rPr lang="en-US" sz="3114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🔍Refresh your mind with mini-games like 2048 and Tetris integrated into the platform.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3843"/>
            <a:ext cx="18340014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8071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3085173"/>
            <a:ext cx="103212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32124" y="2261677"/>
            <a:ext cx="9534932" cy="6716860"/>
          </a:xfrm>
          <a:custGeom>
            <a:avLst/>
            <a:gdLst/>
            <a:ahLst/>
            <a:cxnLst/>
            <a:rect l="l" t="t" r="r" b="b"/>
            <a:pathLst>
              <a:path w="9534932" h="6716860">
                <a:moveTo>
                  <a:pt x="0" y="0"/>
                </a:moveTo>
                <a:lnTo>
                  <a:pt x="9534932" y="0"/>
                </a:lnTo>
                <a:lnTo>
                  <a:pt x="9534932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67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440343" y="516255"/>
            <a:ext cx="853717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SYSTEM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11784" y="1909865"/>
            <a:ext cx="6847516" cy="67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4"/>
              </a:lnSpc>
            </a:pPr>
            <a:endParaRPr/>
          </a:p>
          <a:p>
            <a:pPr marL="640630" lvl="1" indent="-320315" algn="l">
              <a:lnSpc>
                <a:spcPts val="4154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Frontend (React) offers an intuitive interface for learning and quizzes.</a:t>
            </a:r>
          </a:p>
          <a:p>
            <a:pPr marL="640630" lvl="1" indent="-320315" algn="l">
              <a:lnSpc>
                <a:spcPts val="4154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Backend (FastApi) manages user logic, gamification, and AI interactions.</a:t>
            </a:r>
          </a:p>
          <a:p>
            <a:pPr marL="640630" lvl="1" indent="-320315" algn="l">
              <a:lnSpc>
                <a:spcPts val="4154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 is securely stored and retrieved using MongoDB databases.</a:t>
            </a:r>
          </a:p>
          <a:p>
            <a:pPr marL="640630" lvl="1" indent="-320315" algn="l">
              <a:lnSpc>
                <a:spcPts val="4154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AI models personalize content, conduct interviews, and enhance learning.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9346"/>
            <a:ext cx="1080715" cy="1957668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591" y="9803843"/>
            <a:ext cx="18336592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8071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8591" y="3085173"/>
            <a:ext cx="1080715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834010" y="2788151"/>
            <a:ext cx="9216937" cy="6194556"/>
          </a:xfrm>
          <a:custGeom>
            <a:avLst/>
            <a:gdLst/>
            <a:ahLst/>
            <a:cxnLst/>
            <a:rect l="l" t="t" r="r" b="b"/>
            <a:pathLst>
              <a:path w="9216937" h="6194556">
                <a:moveTo>
                  <a:pt x="0" y="0"/>
                </a:moveTo>
                <a:lnTo>
                  <a:pt x="9216936" y="0"/>
                </a:lnTo>
                <a:lnTo>
                  <a:pt x="9216936" y="6194556"/>
                </a:lnTo>
                <a:lnTo>
                  <a:pt x="0" y="6194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03" t="-3665" r="-4308" b="-476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57487" y="619536"/>
            <a:ext cx="853717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PLATFORM WORKFLOW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0965" y="2828040"/>
            <a:ext cx="6553045" cy="615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⚙️Users sign up or log in, with credentials verified securely on the backend.</a:t>
            </a:r>
          </a:p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⚙️The system fetches user-specific data including profile, progress, and preferences.</a:t>
            </a:r>
          </a:p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⚙️Dashboard dynamically displays   personalized learning paths, modules, and quizzes.</a:t>
            </a:r>
          </a:p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⚙️AI-powered tools and real-time updates adapt the experience based on user interactions.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3843"/>
            <a:ext cx="18288000" cy="511475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28700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3085173"/>
            <a:ext cx="103212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05716" y="2103268"/>
            <a:ext cx="8076911" cy="6716860"/>
          </a:xfrm>
          <a:custGeom>
            <a:avLst/>
            <a:gdLst/>
            <a:ahLst/>
            <a:cxnLst/>
            <a:rect l="l" t="t" r="r" b="b"/>
            <a:pathLst>
              <a:path w="8076911" h="6716860">
                <a:moveTo>
                  <a:pt x="0" y="0"/>
                </a:moveTo>
                <a:lnTo>
                  <a:pt x="8076911" y="0"/>
                </a:lnTo>
                <a:lnTo>
                  <a:pt x="8076911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89" r="-1265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36806" y="528237"/>
            <a:ext cx="13987301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TINYLLAMA MODEL ARCHITECTURE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55846" y="2943542"/>
            <a:ext cx="7352274" cy="605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716" lvl="1" indent="-286858" algn="l">
              <a:lnSpc>
                <a:spcPts val="3720"/>
              </a:lnSpc>
              <a:buFont typeface="Arial"/>
              <a:buChar char="•"/>
            </a:pPr>
            <a:r>
              <a:rPr lang="en-US" sz="26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TOKENIZER</a:t>
            </a:r>
            <a:r>
              <a:rPr lang="en-US" sz="26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Converts input text into tokens</a:t>
            </a:r>
          </a:p>
          <a:p>
            <a:pPr marL="573716" lvl="1" indent="-286858" algn="l">
              <a:lnSpc>
                <a:spcPts val="3720"/>
              </a:lnSpc>
              <a:buFont typeface="Arial"/>
              <a:buChar char="•"/>
            </a:pPr>
            <a:r>
              <a:rPr lang="en-US" sz="26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POSITIONAL ENCODING </a:t>
            </a:r>
            <a:r>
              <a:rPr lang="en-US" sz="26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Adds sequence order to tokens</a:t>
            </a:r>
          </a:p>
          <a:p>
            <a:pPr marL="573716" lvl="1" indent="-286858" algn="l">
              <a:lnSpc>
                <a:spcPts val="3720"/>
              </a:lnSpc>
              <a:buFont typeface="Arial"/>
              <a:buChar char="•"/>
            </a:pPr>
            <a:r>
              <a:rPr lang="en-US" sz="26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ROTARY EMBEDDING</a:t>
            </a:r>
            <a:r>
              <a:rPr lang="en-US" sz="26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Enhances attention with position rotation</a:t>
            </a:r>
          </a:p>
          <a:p>
            <a:pPr marL="573716" lvl="1" indent="-286858" algn="l">
              <a:lnSpc>
                <a:spcPts val="3720"/>
              </a:lnSpc>
              <a:buFont typeface="Arial"/>
              <a:buChar char="•"/>
            </a:pPr>
            <a:r>
              <a:rPr lang="en-US" sz="26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DECODING LAYER</a:t>
            </a:r>
            <a:r>
              <a:rPr lang="en-US" sz="26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Processes tokens with transformer blocks</a:t>
            </a:r>
          </a:p>
          <a:p>
            <a:pPr marL="573716" lvl="1" indent="-286858" algn="l">
              <a:lnSpc>
                <a:spcPts val="3720"/>
              </a:lnSpc>
              <a:buFont typeface="Arial"/>
              <a:buChar char="•"/>
            </a:pPr>
            <a:r>
              <a:rPr lang="en-US" sz="26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 LAYER</a:t>
            </a:r>
            <a:r>
              <a:rPr lang="en-US" sz="26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Generates the next predicted token</a:t>
            </a:r>
          </a:p>
          <a:p>
            <a:pPr marL="573716" lvl="1" indent="-286858" algn="l">
              <a:lnSpc>
                <a:spcPts val="3720"/>
              </a:lnSpc>
              <a:buFont typeface="Arial"/>
              <a:buChar char="•"/>
            </a:pPr>
            <a:r>
              <a:rPr lang="en-US" sz="265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LORA TUNING </a:t>
            </a:r>
            <a:r>
              <a:rPr lang="en-US" sz="26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Lightweight fine-tuning for customization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endParaRPr lang="en-US" sz="265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0"/>
            <a:ext cx="1080715" cy="196701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3843"/>
            <a:ext cx="18288000" cy="48315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1080714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8591" y="3085173"/>
            <a:ext cx="1080715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0"/>
            <a:ext cx="1080715" cy="196701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119314" y="1717118"/>
            <a:ext cx="8928524" cy="4104370"/>
          </a:xfrm>
          <a:custGeom>
            <a:avLst/>
            <a:gdLst/>
            <a:ahLst/>
            <a:cxnLst/>
            <a:rect l="l" t="t" r="r" b="b"/>
            <a:pathLst>
              <a:path w="8928524" h="4104370">
                <a:moveTo>
                  <a:pt x="0" y="0"/>
                </a:moveTo>
                <a:lnTo>
                  <a:pt x="8928524" y="0"/>
                </a:lnTo>
                <a:lnTo>
                  <a:pt x="8928524" y="4104370"/>
                </a:lnTo>
                <a:lnTo>
                  <a:pt x="0" y="4104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1" t="-2240" b="-228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57487" y="383897"/>
            <a:ext cx="853717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LOGIN AND DASHBOARD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4357" y="6491100"/>
            <a:ext cx="7574943" cy="27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</a:pPr>
            <a:endParaRPr/>
          </a:p>
          <a:p>
            <a:pPr algn="l">
              <a:lnSpc>
                <a:spcPts val="4396"/>
              </a:lnSpc>
            </a:pPr>
            <a:r>
              <a:rPr lang="en-US" sz="31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🏠Quick access to modules,</a:t>
            </a:r>
          </a:p>
          <a:p>
            <a:pPr algn="l">
              <a:lnSpc>
                <a:spcPts val="4396"/>
              </a:lnSpc>
            </a:pPr>
            <a:r>
              <a:rPr lang="en-US" sz="31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quizzes, and mini-games</a:t>
            </a:r>
          </a:p>
          <a:p>
            <a:pPr algn="l">
              <a:lnSpc>
                <a:spcPts val="4396"/>
              </a:lnSpc>
            </a:pPr>
            <a:r>
              <a:rPr lang="en-US" sz="31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is available from the dashboard.</a:t>
            </a:r>
          </a:p>
          <a:p>
            <a:pPr algn="l">
              <a:lnSpc>
                <a:spcPts val="4396"/>
              </a:lnSpc>
            </a:pPr>
            <a:endParaRPr lang="en-US" sz="314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37363" y="1650443"/>
            <a:ext cx="3623667" cy="1699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2"/>
              </a:lnSpc>
              <a:spcBef>
                <a:spcPct val="0"/>
              </a:spcBef>
            </a:pPr>
            <a:r>
              <a:rPr lang="en-US" sz="3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🔑Users start</a:t>
            </a:r>
          </a:p>
          <a:p>
            <a:pPr algn="ctr">
              <a:lnSpc>
                <a:spcPts val="4502"/>
              </a:lnSpc>
              <a:spcBef>
                <a:spcPct val="0"/>
              </a:spcBef>
            </a:pPr>
            <a:r>
              <a:rPr lang="en-US" sz="3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by signing up or </a:t>
            </a:r>
          </a:p>
          <a:p>
            <a:pPr algn="ctr">
              <a:lnSpc>
                <a:spcPts val="4502"/>
              </a:lnSpc>
              <a:spcBef>
                <a:spcPct val="0"/>
              </a:spcBef>
            </a:pPr>
            <a:r>
              <a:rPr lang="en-US" sz="321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logging in securely.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19314" y="6643884"/>
            <a:ext cx="6263521" cy="227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🔑The dashboard presents user </a:t>
            </a:r>
          </a:p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profile details and tracks </a:t>
            </a:r>
          </a:p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learning progress.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37363" y="4315463"/>
            <a:ext cx="4939189" cy="16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🔑Secure data handling </a:t>
            </a:r>
          </a:p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ensures user information </a:t>
            </a:r>
          </a:p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privacy and compliance.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975</Words>
  <Application>Microsoft Office PowerPoint</Application>
  <PresentationFormat>Custom</PresentationFormat>
  <Paragraphs>109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Open Sans</vt:lpstr>
      <vt:lpstr>Century Gothic Paneuropean</vt:lpstr>
      <vt:lpstr>Arial</vt:lpstr>
      <vt:lpstr>Calibri</vt:lpstr>
      <vt:lpstr>Century Gothic Paneuropean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>Sherlin A G</dc:creator>
  <cp:lastModifiedBy>Sherlin A G</cp:lastModifiedBy>
  <cp:revision>3</cp:revision>
  <dcterms:created xsi:type="dcterms:W3CDTF">2006-08-16T00:00:00Z</dcterms:created>
  <dcterms:modified xsi:type="dcterms:W3CDTF">2025-05-15T14:29:27Z</dcterms:modified>
  <dc:identifier>DAGnfk0LeGU</dc:identifier>
</cp:coreProperties>
</file>